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315" r:id="rId3"/>
    <p:sldId id="287" r:id="rId4"/>
    <p:sldId id="314" r:id="rId5"/>
    <p:sldId id="281" r:id="rId6"/>
    <p:sldId id="288" r:id="rId7"/>
    <p:sldId id="291" r:id="rId8"/>
    <p:sldId id="296" r:id="rId9"/>
    <p:sldId id="284" r:id="rId10"/>
    <p:sldId id="311" r:id="rId11"/>
    <p:sldId id="297" r:id="rId12"/>
    <p:sldId id="298" r:id="rId13"/>
    <p:sldId id="283" r:id="rId14"/>
    <p:sldId id="286" r:id="rId15"/>
    <p:sldId id="301" r:id="rId16"/>
  </p:sldIdLst>
  <p:sldSz cx="9144000" cy="6858000" type="screen4x3"/>
  <p:notesSz cx="6669088"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38" autoAdjust="0"/>
  </p:normalViewPr>
  <p:slideViewPr>
    <p:cSldViewPr>
      <p:cViewPr varScale="1">
        <p:scale>
          <a:sx n="81" d="100"/>
          <a:sy n="81" d="100"/>
        </p:scale>
        <p:origin x="1498"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BA743895-7619-409B-8F23-1841F7E7020E}" type="datetimeFigureOut">
              <a:rPr lang="nl-NL" smtClean="0"/>
              <a:t>7-9-2020</a:t>
            </a:fld>
            <a:endParaRPr lang="nl-NL"/>
          </a:p>
        </p:txBody>
      </p:sp>
      <p:sp>
        <p:nvSpPr>
          <p:cNvPr id="4" name="Tijdelijke aanduiding voor voettekst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566FAC64-AE6D-47FE-9F82-63704C2D84C3}" type="slidenum">
              <a:rPr lang="nl-NL" smtClean="0"/>
              <a:t>‹nr.›</a:t>
            </a:fld>
            <a:endParaRPr lang="nl-NL"/>
          </a:p>
        </p:txBody>
      </p:sp>
    </p:spTree>
    <p:extLst>
      <p:ext uri="{BB962C8B-B14F-4D97-AF65-F5344CB8AC3E}">
        <p14:creationId xmlns:p14="http://schemas.microsoft.com/office/powerpoint/2010/main" val="553798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1"/>
            <a:ext cx="2889250" cy="49641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778250" y="1"/>
            <a:ext cx="2889250" cy="496412"/>
          </a:xfrm>
          <a:prstGeom prst="rect">
            <a:avLst/>
          </a:prstGeom>
        </p:spPr>
        <p:txBody>
          <a:bodyPr vert="horz" lIns="91440" tIns="45720" rIns="91440" bIns="45720" rtlCol="0"/>
          <a:lstStyle>
            <a:lvl1pPr algn="r">
              <a:defRPr sz="1200"/>
            </a:lvl1pPr>
          </a:lstStyle>
          <a:p>
            <a:fld id="{3718EE87-0EFD-436B-8468-2D5B3D122E58}" type="datetimeFigureOut">
              <a:rPr lang="nl-NL" smtClean="0"/>
              <a:t>7-9-2020</a:t>
            </a:fld>
            <a:endParaRPr lang="nl-NL"/>
          </a:p>
        </p:txBody>
      </p:sp>
      <p:sp>
        <p:nvSpPr>
          <p:cNvPr id="4" name="Tijdelijke aanduiding voor dia-afbeelding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66750" y="4715113"/>
            <a:ext cx="5335588" cy="4467706"/>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28630"/>
            <a:ext cx="2889250" cy="496411"/>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778250" y="9428630"/>
            <a:ext cx="2889250" cy="496411"/>
          </a:xfrm>
          <a:prstGeom prst="rect">
            <a:avLst/>
          </a:prstGeom>
        </p:spPr>
        <p:txBody>
          <a:bodyPr vert="horz" lIns="91440" tIns="45720" rIns="91440" bIns="45720" rtlCol="0" anchor="b"/>
          <a:lstStyle>
            <a:lvl1pPr algn="r">
              <a:defRPr sz="1200"/>
            </a:lvl1pPr>
          </a:lstStyle>
          <a:p>
            <a:fld id="{5A1C20EE-FFC7-4FA3-8B73-515F2360B9B8}" type="slidenum">
              <a:rPr lang="nl-NL" smtClean="0"/>
              <a:t>‹nr.›</a:t>
            </a:fld>
            <a:endParaRPr lang="nl-NL"/>
          </a:p>
        </p:txBody>
      </p:sp>
    </p:spTree>
    <p:extLst>
      <p:ext uri="{BB962C8B-B14F-4D97-AF65-F5344CB8AC3E}">
        <p14:creationId xmlns:p14="http://schemas.microsoft.com/office/powerpoint/2010/main" val="494725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5A1C20EE-FFC7-4FA3-8B73-515F2360B9B8}" type="slidenum">
              <a:rPr lang="nl-NL" smtClean="0"/>
              <a:t>1</a:t>
            </a:fld>
            <a:endParaRPr lang="nl-NL"/>
          </a:p>
        </p:txBody>
      </p:sp>
    </p:spTree>
    <p:extLst>
      <p:ext uri="{BB962C8B-B14F-4D97-AF65-F5344CB8AC3E}">
        <p14:creationId xmlns:p14="http://schemas.microsoft.com/office/powerpoint/2010/main" val="1523455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Waarom MVO?</a:t>
            </a:r>
          </a:p>
          <a:p>
            <a:endParaRPr lang="nl-NL" dirty="0"/>
          </a:p>
          <a:p>
            <a:r>
              <a:rPr lang="nl-NL" sz="1100" dirty="0"/>
              <a:t>Bedrijven hebben verschillende redenen om zich met MVO bezig te houden. In de praktijk spelen altijd meerdere motieven een rol. We onderscheiden 3 hoofdmotieven:</a:t>
            </a:r>
          </a:p>
          <a:p>
            <a:r>
              <a:rPr lang="nl-NL" sz="1100" dirty="0"/>
              <a:t> </a:t>
            </a:r>
          </a:p>
          <a:p>
            <a:r>
              <a:rPr lang="nl-NL" sz="1100" dirty="0"/>
              <a:t>MVO omdat het loont </a:t>
            </a:r>
          </a:p>
          <a:p>
            <a:r>
              <a:rPr lang="nl-NL" sz="1100" dirty="0"/>
              <a:t>MVO draagt bij aan de financiële prestaties van bedrijven. Onder meer door de stijgende vraag naar duurzame producten en diensten, maar bijvoorbeeld ook omdat MVO de arbeidsproductiviteit verhoogt. In ons dossier MVO loont vindt u alle financiële voordelen van MVO op een rij.</a:t>
            </a:r>
          </a:p>
          <a:p>
            <a:r>
              <a:rPr lang="nl-NL" sz="1100" dirty="0"/>
              <a:t> </a:t>
            </a:r>
          </a:p>
          <a:p>
            <a:r>
              <a:rPr lang="nl-NL" sz="1100" dirty="0"/>
              <a:t>MVO omdat het moet </a:t>
            </a:r>
          </a:p>
          <a:p>
            <a:r>
              <a:rPr lang="nl-NL" sz="1100" dirty="0"/>
              <a:t>Soms worden bedrijven gedwongen om zich (meer) met MVO bezig te houden. Bijvoorbeeld door consumentenboycots, mediaschandalen, stakingen of ingrijpen van de overheid. Vaak houden ze zich dan niet aan de minimale maatschappelijke normen, waardoor ze hun ‘</a:t>
            </a:r>
            <a:r>
              <a:rPr lang="nl-NL" sz="1100" dirty="0" err="1"/>
              <a:t>license</a:t>
            </a:r>
            <a:r>
              <a:rPr lang="nl-NL" sz="1100" dirty="0"/>
              <a:t> </a:t>
            </a:r>
            <a:r>
              <a:rPr lang="nl-NL" sz="1100" dirty="0" err="1"/>
              <a:t>to</a:t>
            </a:r>
            <a:r>
              <a:rPr lang="nl-NL" sz="1100" dirty="0"/>
              <a:t> </a:t>
            </a:r>
            <a:r>
              <a:rPr lang="nl-NL" sz="1100" dirty="0" err="1"/>
              <a:t>operate</a:t>
            </a:r>
            <a:r>
              <a:rPr lang="nl-NL" sz="1100" dirty="0"/>
              <a:t>’ verliezen. Bedrijven die zich met MVO bezig houden krijgen minder te maken met zulke acties en boycots.</a:t>
            </a:r>
          </a:p>
          <a:p>
            <a:r>
              <a:rPr lang="nl-NL" sz="1100" dirty="0"/>
              <a:t> </a:t>
            </a:r>
          </a:p>
          <a:p>
            <a:r>
              <a:rPr lang="nl-NL" sz="1100" dirty="0"/>
              <a:t>MVO omdat het hoort </a:t>
            </a:r>
          </a:p>
          <a:p>
            <a:r>
              <a:rPr lang="nl-NL" sz="1100" dirty="0"/>
              <a:t>Niet alleen financiële overwegingen spelen een rol bij MVO. Veel bedrijven doen het omdat zij een steentje willen bijdragen aan de maatschappij en ze het milieu niet teveel willen belasten. Ze doen aan MVO omdat ze vinden dat het hoort. Bij sommige ondernemingen, zoals </a:t>
            </a:r>
            <a:r>
              <a:rPr lang="nl-NL" sz="1100" dirty="0" err="1"/>
              <a:t>Triodos</a:t>
            </a:r>
            <a:r>
              <a:rPr lang="nl-NL" sz="1100" dirty="0"/>
              <a:t> Bank en Ecostyle, liggen ethische motieven zelfs aan de basis van het bedrijf. Duurzaamheid vormt de kern van hun bedrijfsstrategie</a:t>
            </a:r>
            <a:r>
              <a:rPr lang="nl-NL" dirty="0"/>
              <a:t>.</a:t>
            </a:r>
          </a:p>
          <a:p>
            <a:endParaRPr lang="nl-NL" dirty="0"/>
          </a:p>
        </p:txBody>
      </p:sp>
      <p:sp>
        <p:nvSpPr>
          <p:cNvPr id="4" name="Tijdelijke aanduiding voor dianummer 3"/>
          <p:cNvSpPr>
            <a:spLocks noGrp="1"/>
          </p:cNvSpPr>
          <p:nvPr>
            <p:ph type="sldNum" sz="quarter" idx="10"/>
          </p:nvPr>
        </p:nvSpPr>
        <p:spPr/>
        <p:txBody>
          <a:bodyPr/>
          <a:lstStyle/>
          <a:p>
            <a:fld id="{75D5DC74-B6C5-453A-BA10-86CCB3BEEC70}" type="slidenum">
              <a:rPr lang="nl-NL" smtClean="0"/>
              <a:t>7</a:t>
            </a:fld>
            <a:endParaRPr lang="nl-NL"/>
          </a:p>
        </p:txBody>
      </p:sp>
    </p:spTree>
    <p:extLst>
      <p:ext uri="{BB962C8B-B14F-4D97-AF65-F5344CB8AC3E}">
        <p14:creationId xmlns:p14="http://schemas.microsoft.com/office/powerpoint/2010/main" val="3657093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dirty="0"/>
              <a:t>Klik om de stijl te bewerken</a:t>
            </a:r>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88B96D6-23DC-42F7-9FF5-BC4024A1B23A}" type="datetime1">
              <a:rPr lang="nl-NL" smtClean="0"/>
              <a:t>7-9-2020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0FD45266-F890-4970-A83C-6C5D146B1C33}" type="datetime1">
              <a:rPr lang="nl-NL" smtClean="0"/>
              <a:t>7-9-2020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l">
              <a:defRPr sz="2800" b="1">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CD08EB-AD44-4151-9FD5-81212A6F9907}" type="datetime1">
              <a:rPr lang="nl-NL" smtClean="0"/>
              <a:t>7-9-2020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A408E49E-63D4-4733-BA6A-346356CB46FE}" type="datetime1">
              <a:rPr lang="nl-NL" smtClean="0"/>
              <a:t>7-9-2020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FB11C57-4A85-4438-B9F3-8AB5696A2A7E}" type="datetime1">
              <a:rPr lang="nl-NL" smtClean="0"/>
              <a:t>7-9-2020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32CD3091-38EB-4999-A78D-45CD8CD3BC30}" type="datetime1">
              <a:rPr lang="nl-NL" smtClean="0"/>
              <a:t>7-9-2020</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49A70636-0A64-45ED-A0FD-74AABE82D857}" type="datetime1">
              <a:rPr lang="nl-NL" smtClean="0"/>
              <a:t>7-9-2020</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E1152262-A4DB-4E6A-B188-D6117ED32057}" type="datetime1">
              <a:rPr lang="nl-NL" smtClean="0"/>
              <a:t>7-9-2020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F4CBB3-F458-4F3F-A9C5-FEE92DDE0966}" type="datetime1">
              <a:rPr lang="nl-NL" smtClean="0"/>
              <a:t>7-9-2020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A6EC532-6837-4A6E-8415-84D5D1D9830D}" type="datetime1">
              <a:rPr lang="nl-NL" smtClean="0"/>
              <a:t>7-9-2020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DD31F9-A8C3-401F-83B7-60F2CD688380}" type="datetime1">
              <a:rPr lang="nl-NL" smtClean="0"/>
              <a:t>7-9-2020</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l-NL"/>
              <a:t>06-09-2016</a:t>
            </a:r>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7"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l.wikipedia.org/wiki/Fundering" TargetMode="External"/><Relationship Id="rId7" Type="http://schemas.openxmlformats.org/officeDocument/2006/relationships/hyperlink" Target="https://nl.wikipedia.org/wiki/Proctorproef" TargetMode="External"/><Relationship Id="rId2" Type="http://schemas.openxmlformats.org/officeDocument/2006/relationships/hyperlink" Target="https://nl.wikipedia.org/wiki/Zand" TargetMode="External"/><Relationship Id="rId1" Type="http://schemas.openxmlformats.org/officeDocument/2006/relationships/slideLayout" Target="../slideLayouts/slideLayout2.xml"/><Relationship Id="rId6" Type="http://schemas.openxmlformats.org/officeDocument/2006/relationships/hyperlink" Target="https://nl.wikipedia.org/wiki/Draagkracht_(ondergrond)" TargetMode="External"/><Relationship Id="rId5" Type="http://schemas.openxmlformats.org/officeDocument/2006/relationships/hyperlink" Target="https://nl.wikipedia.org/w/index.php?title=Schapenpootwals&amp;action=edit&amp;redlink=1" TargetMode="External"/><Relationship Id="rId4" Type="http://schemas.openxmlformats.org/officeDocument/2006/relationships/hyperlink" Target="https://nl.wikipedia.org/wiki/Grondverbeterin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0588"/>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el 1"/>
          <p:cNvSpPr>
            <a:spLocks noGrp="1"/>
          </p:cNvSpPr>
          <p:nvPr>
            <p:ph type="ctrTitle"/>
          </p:nvPr>
        </p:nvSpPr>
        <p:spPr/>
        <p:txBody>
          <a:bodyPr/>
          <a:lstStyle/>
          <a:p>
            <a:r>
              <a:rPr lang="nl-NL" dirty="0"/>
              <a:t>verdichtingsmachines</a:t>
            </a:r>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4240300181"/>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pPr marL="0" indent="0">
              <a:buNone/>
            </a:pPr>
            <a:endParaRPr lang="nl-NL" dirty="0"/>
          </a:p>
        </p:txBody>
      </p:sp>
    </p:spTree>
    <p:extLst>
      <p:ext uri="{BB962C8B-B14F-4D97-AF65-F5344CB8AC3E}">
        <p14:creationId xmlns:p14="http://schemas.microsoft.com/office/powerpoint/2010/main" val="2774271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nl-NL" dirty="0"/>
            </a:br>
            <a:endParaRPr lang="nl-NL" dirty="0"/>
          </a:p>
        </p:txBody>
      </p:sp>
      <p:sp>
        <p:nvSpPr>
          <p:cNvPr id="3" name="Tijdelijke aanduiding voor inhoud 2"/>
          <p:cNvSpPr>
            <a:spLocks noGrp="1"/>
          </p:cNvSpPr>
          <p:nvPr>
            <p:ph idx="1"/>
          </p:nvPr>
        </p:nvSpPr>
        <p:spPr>
          <a:xfrm>
            <a:off x="1259632" y="1052736"/>
            <a:ext cx="6635080" cy="3456384"/>
          </a:xfrm>
        </p:spPr>
        <p:txBody>
          <a:bodyPr>
            <a:noAutofit/>
          </a:bodyPr>
          <a:lstStyle/>
          <a:p>
            <a:pPr marL="0" indent="0">
              <a:buNone/>
            </a:pPr>
            <a:endParaRPr lang="nl-NL" sz="3200" dirty="0"/>
          </a:p>
        </p:txBody>
      </p:sp>
    </p:spTree>
    <p:extLst>
      <p:ext uri="{BB962C8B-B14F-4D97-AF65-F5344CB8AC3E}">
        <p14:creationId xmlns:p14="http://schemas.microsoft.com/office/powerpoint/2010/main" val="3123544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nl-NL" dirty="0"/>
            </a:br>
            <a:endParaRPr lang="nl-NL" dirty="0"/>
          </a:p>
        </p:txBody>
      </p:sp>
      <p:sp>
        <p:nvSpPr>
          <p:cNvPr id="3" name="Tijdelijke aanduiding voor inhoud 2"/>
          <p:cNvSpPr>
            <a:spLocks noGrp="1"/>
          </p:cNvSpPr>
          <p:nvPr>
            <p:ph idx="1"/>
          </p:nvPr>
        </p:nvSpPr>
        <p:spPr>
          <a:xfrm>
            <a:off x="1259632" y="1052736"/>
            <a:ext cx="6635080" cy="3456384"/>
          </a:xfrm>
        </p:spPr>
        <p:txBody>
          <a:bodyPr>
            <a:noAutofit/>
          </a:bodyPr>
          <a:lstStyle/>
          <a:p>
            <a:endParaRPr lang="nl-NL" sz="3200" dirty="0"/>
          </a:p>
        </p:txBody>
      </p:sp>
    </p:spTree>
    <p:extLst>
      <p:ext uri="{BB962C8B-B14F-4D97-AF65-F5344CB8AC3E}">
        <p14:creationId xmlns:p14="http://schemas.microsoft.com/office/powerpoint/2010/main" val="600275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endParaRPr lang="nl-NL" dirty="0"/>
          </a:p>
        </p:txBody>
      </p:sp>
      <p:sp>
        <p:nvSpPr>
          <p:cNvPr id="2" name="Tijdelijke aanduiding voor inhoud 1"/>
          <p:cNvSpPr>
            <a:spLocks noGrp="1"/>
          </p:cNvSpPr>
          <p:nvPr>
            <p:ph idx="1"/>
          </p:nvPr>
        </p:nvSpPr>
        <p:spPr/>
        <p:txBody>
          <a:bodyPr/>
          <a:lstStyle/>
          <a:p>
            <a:endParaRPr lang="nl-NL"/>
          </a:p>
        </p:txBody>
      </p:sp>
    </p:spTree>
    <p:extLst>
      <p:ext uri="{BB962C8B-B14F-4D97-AF65-F5344CB8AC3E}">
        <p14:creationId xmlns:p14="http://schemas.microsoft.com/office/powerpoint/2010/main" val="34836348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normAutofit/>
          </a:bodyPr>
          <a:lstStyle/>
          <a:p>
            <a:pPr marL="0" indent="0">
              <a:buNone/>
            </a:pPr>
            <a:endParaRPr lang="nl-NL" dirty="0"/>
          </a:p>
        </p:txBody>
      </p:sp>
    </p:spTree>
    <p:extLst>
      <p:ext uri="{BB962C8B-B14F-4D97-AF65-F5344CB8AC3E}">
        <p14:creationId xmlns:p14="http://schemas.microsoft.com/office/powerpoint/2010/main" val="15180134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nl-NL" dirty="0"/>
            </a:br>
            <a:r>
              <a:rPr lang="nl-NL" dirty="0"/>
              <a:t>	</a:t>
            </a:r>
          </a:p>
        </p:txBody>
      </p:sp>
      <p:sp>
        <p:nvSpPr>
          <p:cNvPr id="3" name="Tijdelijke aanduiding voor inhoud 2"/>
          <p:cNvSpPr>
            <a:spLocks noGrp="1"/>
          </p:cNvSpPr>
          <p:nvPr>
            <p:ph idx="1"/>
          </p:nvPr>
        </p:nvSpPr>
        <p:spPr/>
        <p:txBody>
          <a:bodyPr>
            <a:normAutofit/>
          </a:bodyPr>
          <a:lstStyle/>
          <a:p>
            <a:pPr marL="0" indent="0">
              <a:buNone/>
            </a:pPr>
            <a:br>
              <a:rPr lang="nl-NL" dirty="0"/>
            </a:br>
            <a:endParaRPr lang="nl-NL" dirty="0"/>
          </a:p>
          <a:p>
            <a:pPr lvl="1"/>
            <a:endParaRPr lang="nl-NL" dirty="0"/>
          </a:p>
        </p:txBody>
      </p:sp>
    </p:spTree>
    <p:extLst>
      <p:ext uri="{BB962C8B-B14F-4D97-AF65-F5344CB8AC3E}">
        <p14:creationId xmlns:p14="http://schemas.microsoft.com/office/powerpoint/2010/main" val="2570830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3F57AE-562E-42CF-ADA5-3CE914415A42}"/>
              </a:ext>
            </a:extLst>
          </p:cNvPr>
          <p:cNvSpPr>
            <a:spLocks noGrp="1"/>
          </p:cNvSpPr>
          <p:nvPr>
            <p:ph type="title"/>
          </p:nvPr>
        </p:nvSpPr>
        <p:spPr/>
        <p:txBody>
          <a:bodyPr/>
          <a:lstStyle/>
          <a:p>
            <a:pPr algn="ctr"/>
            <a:r>
              <a:rPr lang="nl-NL" dirty="0"/>
              <a:t>Wat is verdichten ?</a:t>
            </a:r>
          </a:p>
        </p:txBody>
      </p:sp>
      <p:sp>
        <p:nvSpPr>
          <p:cNvPr id="3" name="Tijdelijke aanduiding voor inhoud 2">
            <a:extLst>
              <a:ext uri="{FF2B5EF4-FFF2-40B4-BE49-F238E27FC236}">
                <a16:creationId xmlns:a16="http://schemas.microsoft.com/office/drawing/2014/main" id="{A03A3460-F28F-4752-87B1-445ED5C3926B}"/>
              </a:ext>
            </a:extLst>
          </p:cNvPr>
          <p:cNvSpPr>
            <a:spLocks noGrp="1"/>
          </p:cNvSpPr>
          <p:nvPr>
            <p:ph idx="1"/>
          </p:nvPr>
        </p:nvSpPr>
        <p:spPr>
          <a:xfrm>
            <a:off x="1331640" y="1196752"/>
            <a:ext cx="7355160" cy="4929411"/>
          </a:xfrm>
        </p:spPr>
        <p:txBody>
          <a:bodyPr>
            <a:normAutofit fontScale="92500" lnSpcReduction="10000"/>
          </a:bodyPr>
          <a:lstStyle/>
          <a:p>
            <a:r>
              <a:rPr lang="nl-NL" b="1" dirty="0"/>
              <a:t>Verdichten</a:t>
            </a:r>
            <a:r>
              <a:rPr lang="nl-NL" dirty="0"/>
              <a:t> is het verminderen van het volume van </a:t>
            </a:r>
            <a:r>
              <a:rPr lang="nl-NL" dirty="0">
                <a:hlinkClick r:id="rId2" tooltip="Zand"/>
              </a:rPr>
              <a:t>zand</a:t>
            </a:r>
            <a:r>
              <a:rPr lang="nl-NL" dirty="0"/>
              <a:t>- of steenachtige materialen en wordt toegepast bij </a:t>
            </a:r>
            <a:r>
              <a:rPr lang="nl-NL" dirty="0">
                <a:hlinkClick r:id="rId3" tooltip="Fundering"/>
              </a:rPr>
              <a:t>funderingen</a:t>
            </a:r>
            <a:r>
              <a:rPr lang="nl-NL" dirty="0"/>
              <a:t> en </a:t>
            </a:r>
            <a:r>
              <a:rPr lang="nl-NL" dirty="0">
                <a:hlinkClick r:id="rId4" tooltip="Grondverbetering"/>
              </a:rPr>
              <a:t>grondverbetering</a:t>
            </a:r>
            <a:endParaRPr lang="nl-NL" dirty="0"/>
          </a:p>
          <a:p>
            <a:r>
              <a:rPr lang="nl-NL" dirty="0"/>
              <a:t>Verdichten kan door vibraties (trillen), stampen of walsen. Klei verdichten is moeilijk maar kan door het walsen met een </a:t>
            </a:r>
            <a:r>
              <a:rPr lang="nl-NL" dirty="0">
                <a:hlinkClick r:id="rId5" tooltip="Schapenpootwals (de pagina bestaat niet)"/>
              </a:rPr>
              <a:t>schapenpootwals</a:t>
            </a:r>
            <a:r>
              <a:rPr lang="nl-NL" dirty="0"/>
              <a:t>. Het doel van verdichten is een </a:t>
            </a:r>
            <a:r>
              <a:rPr lang="nl-NL" u="sng" dirty="0">
                <a:hlinkClick r:id="rId6"/>
              </a:rPr>
              <a:t>draagkrachtige</a:t>
            </a:r>
            <a:r>
              <a:rPr lang="nl-NL" dirty="0"/>
              <a:t> en vaste bodemlaag te krijgen. De </a:t>
            </a:r>
            <a:r>
              <a:rPr lang="nl-NL" dirty="0" err="1"/>
              <a:t>verdichtinsgraad</a:t>
            </a:r>
            <a:r>
              <a:rPr lang="nl-NL" dirty="0"/>
              <a:t> kan worden gemeten met een </a:t>
            </a:r>
            <a:r>
              <a:rPr lang="nl-NL" dirty="0" err="1">
                <a:hlinkClick r:id="rId7" tooltip="Proctorproef"/>
              </a:rPr>
              <a:t>proctorproef</a:t>
            </a:r>
            <a:r>
              <a:rPr lang="nl-NL" dirty="0"/>
              <a:t>. De uitkomst is een getal als percentage ten opzichte van een standaard maximale verdichtingsgraad</a:t>
            </a:r>
          </a:p>
        </p:txBody>
      </p:sp>
    </p:spTree>
    <p:extLst>
      <p:ext uri="{BB962C8B-B14F-4D97-AF65-F5344CB8AC3E}">
        <p14:creationId xmlns:p14="http://schemas.microsoft.com/office/powerpoint/2010/main" val="2020499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4 soorten </a:t>
            </a:r>
            <a:r>
              <a:rPr lang="nl-NL" dirty="0" err="1"/>
              <a:t>verdichtings</a:t>
            </a:r>
            <a:r>
              <a:rPr lang="nl-NL" dirty="0"/>
              <a:t> manieren</a:t>
            </a:r>
          </a:p>
        </p:txBody>
      </p:sp>
      <p:sp>
        <p:nvSpPr>
          <p:cNvPr id="3" name="Tijdelijke aanduiding voor inhoud 2"/>
          <p:cNvSpPr>
            <a:spLocks noGrp="1"/>
          </p:cNvSpPr>
          <p:nvPr>
            <p:ph idx="1"/>
          </p:nvPr>
        </p:nvSpPr>
        <p:spPr/>
        <p:txBody>
          <a:bodyPr/>
          <a:lstStyle/>
          <a:p>
            <a:pPr marL="0" indent="0">
              <a:buNone/>
            </a:pPr>
            <a:endParaRPr lang="nl-NL" dirty="0"/>
          </a:p>
          <a:p>
            <a:r>
              <a:rPr lang="nl-NL" dirty="0"/>
              <a:t>Trilnaald ( voor beton )</a:t>
            </a:r>
          </a:p>
          <a:p>
            <a:endParaRPr lang="nl-NL" dirty="0"/>
          </a:p>
          <a:p>
            <a:r>
              <a:rPr lang="nl-NL" dirty="0"/>
              <a:t>Trilstamper</a:t>
            </a:r>
          </a:p>
          <a:p>
            <a:endParaRPr lang="nl-NL" dirty="0"/>
          </a:p>
          <a:p>
            <a:r>
              <a:rPr lang="nl-NL" dirty="0"/>
              <a:t>Trilplaat</a:t>
            </a:r>
          </a:p>
          <a:p>
            <a:endParaRPr lang="nl-NL" dirty="0"/>
          </a:p>
          <a:p>
            <a:r>
              <a:rPr lang="nl-NL" dirty="0" err="1"/>
              <a:t>trilrol</a:t>
            </a:r>
            <a:endParaRPr lang="nl-NL" dirty="0"/>
          </a:p>
        </p:txBody>
      </p:sp>
    </p:spTree>
    <p:extLst>
      <p:ext uri="{BB962C8B-B14F-4D97-AF65-F5344CB8AC3E}">
        <p14:creationId xmlns:p14="http://schemas.microsoft.com/office/powerpoint/2010/main" val="2331212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a:extLst>
              <a:ext uri="{FF2B5EF4-FFF2-40B4-BE49-F238E27FC236}">
                <a16:creationId xmlns:a16="http://schemas.microsoft.com/office/drawing/2014/main" id="{9A24694A-00A8-4B1E-A6E7-8EA811A7777E}"/>
              </a:ext>
            </a:extLst>
          </p:cNvPr>
          <p:cNvSpPr>
            <a:spLocks noGrp="1"/>
          </p:cNvSpPr>
          <p:nvPr>
            <p:ph type="title"/>
          </p:nvPr>
        </p:nvSpPr>
        <p:spPr>
          <a:xfrm>
            <a:off x="457200" y="273050"/>
            <a:ext cx="8075240" cy="1162050"/>
          </a:xfrm>
        </p:spPr>
        <p:txBody>
          <a:bodyPr>
            <a:normAutofit/>
          </a:bodyPr>
          <a:lstStyle/>
          <a:p>
            <a:pPr algn="ctr"/>
            <a:r>
              <a:rPr lang="nl-NL" sz="3200" dirty="0"/>
              <a:t>Verdichten met </a:t>
            </a:r>
            <a:r>
              <a:rPr lang="nl-NL" sz="3200"/>
              <a:t>een trilstamper</a:t>
            </a:r>
            <a:endParaRPr lang="nl-NL" sz="3200" dirty="0"/>
          </a:p>
        </p:txBody>
      </p:sp>
      <p:pic>
        <p:nvPicPr>
          <p:cNvPr id="10" name="Tijdelijke aanduiding voor inhoud 9">
            <a:extLst>
              <a:ext uri="{FF2B5EF4-FFF2-40B4-BE49-F238E27FC236}">
                <a16:creationId xmlns:a16="http://schemas.microsoft.com/office/drawing/2014/main" id="{3F59F4F1-67F6-40A4-8893-A181626FEA85}"/>
              </a:ext>
            </a:extLst>
          </p:cNvPr>
          <p:cNvPicPr>
            <a:picLocks noGrp="1" noChangeAspect="1"/>
          </p:cNvPicPr>
          <p:nvPr>
            <p:ph idx="1"/>
          </p:nvPr>
        </p:nvPicPr>
        <p:blipFill>
          <a:blip r:embed="rId2"/>
          <a:stretch>
            <a:fillRect/>
          </a:stretch>
        </p:blipFill>
        <p:spPr>
          <a:xfrm>
            <a:off x="5564187" y="1988840"/>
            <a:ext cx="2911897" cy="3882529"/>
          </a:xfrm>
          <a:prstGeom prst="rect">
            <a:avLst/>
          </a:prstGeom>
        </p:spPr>
      </p:pic>
      <p:sp>
        <p:nvSpPr>
          <p:cNvPr id="9" name="Tijdelijke aanduiding voor tekst 8">
            <a:extLst>
              <a:ext uri="{FF2B5EF4-FFF2-40B4-BE49-F238E27FC236}">
                <a16:creationId xmlns:a16="http://schemas.microsoft.com/office/drawing/2014/main" id="{79AD7A12-70C2-4681-8732-21AE3A894D33}"/>
              </a:ext>
            </a:extLst>
          </p:cNvPr>
          <p:cNvSpPr>
            <a:spLocks noGrp="1"/>
          </p:cNvSpPr>
          <p:nvPr>
            <p:ph type="body" sz="half" idx="2"/>
          </p:nvPr>
        </p:nvSpPr>
        <p:spPr>
          <a:xfrm>
            <a:off x="1763688" y="1988840"/>
            <a:ext cx="3528392" cy="4137323"/>
          </a:xfrm>
        </p:spPr>
        <p:txBody>
          <a:bodyPr/>
          <a:lstStyle/>
          <a:p>
            <a:pPr marL="285750" indent="-285750">
              <a:buFont typeface="Arial" panose="020B0604020202020204" pitchFamily="34" charset="0"/>
              <a:buChar char="•"/>
            </a:pPr>
            <a:r>
              <a:rPr lang="nl-NL" dirty="0"/>
              <a:t>Voor het verdichten van sleuven</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Langs riool</a:t>
            </a:r>
          </a:p>
        </p:txBody>
      </p:sp>
    </p:spTree>
    <p:extLst>
      <p:ext uri="{BB962C8B-B14F-4D97-AF65-F5344CB8AC3E}">
        <p14:creationId xmlns:p14="http://schemas.microsoft.com/office/powerpoint/2010/main" val="1041945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Trilplaat</a:t>
            </a:r>
          </a:p>
        </p:txBody>
      </p:sp>
      <p:sp>
        <p:nvSpPr>
          <p:cNvPr id="7" name="Tijdelijke aanduiding voor inhoud 6">
            <a:extLst>
              <a:ext uri="{FF2B5EF4-FFF2-40B4-BE49-F238E27FC236}">
                <a16:creationId xmlns:a16="http://schemas.microsoft.com/office/drawing/2014/main" id="{69123CE0-34C4-4285-A278-4BF6BD664C6E}"/>
              </a:ext>
            </a:extLst>
          </p:cNvPr>
          <p:cNvSpPr>
            <a:spLocks noGrp="1"/>
          </p:cNvSpPr>
          <p:nvPr>
            <p:ph sz="half" idx="1"/>
          </p:nvPr>
        </p:nvSpPr>
        <p:spPr/>
        <p:txBody>
          <a:bodyPr/>
          <a:lstStyle/>
          <a:p>
            <a:r>
              <a:rPr lang="nl-NL" dirty="0"/>
              <a:t>Bouwputten en straatwerk</a:t>
            </a:r>
          </a:p>
          <a:p>
            <a:endParaRPr lang="nl-NL" dirty="0"/>
          </a:p>
          <a:p>
            <a:r>
              <a:rPr lang="nl-NL" dirty="0"/>
              <a:t>handbediend</a:t>
            </a:r>
          </a:p>
        </p:txBody>
      </p:sp>
      <p:pic>
        <p:nvPicPr>
          <p:cNvPr id="10" name="Tijdelijke aanduiding voor inhoud 2">
            <a:extLst>
              <a:ext uri="{FF2B5EF4-FFF2-40B4-BE49-F238E27FC236}">
                <a16:creationId xmlns:a16="http://schemas.microsoft.com/office/drawing/2014/main" id="{FC0A2F4E-A51E-4D94-9526-060AECA99310}"/>
              </a:ext>
            </a:extLst>
          </p:cNvPr>
          <p:cNvPicPr>
            <a:picLocks noGrp="1" noChangeAspect="1"/>
          </p:cNvPicPr>
          <p:nvPr>
            <p:ph sz="half" idx="2"/>
          </p:nvPr>
        </p:nvPicPr>
        <p:blipFill>
          <a:blip r:embed="rId2"/>
          <a:stretch>
            <a:fillRect/>
          </a:stretch>
        </p:blipFill>
        <p:spPr>
          <a:xfrm>
            <a:off x="6084168" y="1772816"/>
            <a:ext cx="2923009" cy="2460873"/>
          </a:xfrm>
          <a:prstGeom prst="rect">
            <a:avLst/>
          </a:prstGeom>
        </p:spPr>
      </p:pic>
    </p:spTree>
    <p:extLst>
      <p:ext uri="{BB962C8B-B14F-4D97-AF65-F5344CB8AC3E}">
        <p14:creationId xmlns:p14="http://schemas.microsoft.com/office/powerpoint/2010/main" val="3333977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Trilplaten aan tractor</a:t>
            </a:r>
          </a:p>
        </p:txBody>
      </p:sp>
      <p:pic>
        <p:nvPicPr>
          <p:cNvPr id="4" name="Tijdelijke aanduiding voor inhoud 3">
            <a:extLst>
              <a:ext uri="{FF2B5EF4-FFF2-40B4-BE49-F238E27FC236}">
                <a16:creationId xmlns:a16="http://schemas.microsoft.com/office/drawing/2014/main" id="{D0FD3EA2-B39A-420B-A65B-27ED91DF9843}"/>
              </a:ext>
            </a:extLst>
          </p:cNvPr>
          <p:cNvPicPr>
            <a:picLocks noGrp="1" noChangeAspect="1"/>
          </p:cNvPicPr>
          <p:nvPr>
            <p:ph idx="1"/>
          </p:nvPr>
        </p:nvPicPr>
        <p:blipFill>
          <a:blip r:embed="rId2"/>
          <a:stretch>
            <a:fillRect/>
          </a:stretch>
        </p:blipFill>
        <p:spPr>
          <a:xfrm>
            <a:off x="3059832" y="1556792"/>
            <a:ext cx="5314562" cy="3721870"/>
          </a:xfrm>
          <a:prstGeom prst="rect">
            <a:avLst/>
          </a:prstGeom>
        </p:spPr>
      </p:pic>
    </p:spTree>
    <p:extLst>
      <p:ext uri="{BB962C8B-B14F-4D97-AF65-F5344CB8AC3E}">
        <p14:creationId xmlns:p14="http://schemas.microsoft.com/office/powerpoint/2010/main" val="3364240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err="1"/>
              <a:t>trilrol</a:t>
            </a:r>
            <a:endParaRPr lang="nl-NL" dirty="0"/>
          </a:p>
        </p:txBody>
      </p:sp>
      <p:pic>
        <p:nvPicPr>
          <p:cNvPr id="4" name="Tijdelijke aanduiding voor inhoud 3">
            <a:extLst>
              <a:ext uri="{FF2B5EF4-FFF2-40B4-BE49-F238E27FC236}">
                <a16:creationId xmlns:a16="http://schemas.microsoft.com/office/drawing/2014/main" id="{30354318-212E-4FC1-80CB-F68C17DB5580}"/>
              </a:ext>
            </a:extLst>
          </p:cNvPr>
          <p:cNvPicPr>
            <a:picLocks noGrp="1" noChangeAspect="1"/>
          </p:cNvPicPr>
          <p:nvPr>
            <p:ph sz="half" idx="1"/>
          </p:nvPr>
        </p:nvPicPr>
        <p:blipFill>
          <a:blip r:embed="rId3"/>
          <a:stretch>
            <a:fillRect/>
          </a:stretch>
        </p:blipFill>
        <p:spPr>
          <a:xfrm>
            <a:off x="5508104" y="4446681"/>
            <a:ext cx="2797299" cy="2136682"/>
          </a:xfrm>
          <a:prstGeom prst="rect">
            <a:avLst/>
          </a:prstGeom>
        </p:spPr>
      </p:pic>
      <p:sp>
        <p:nvSpPr>
          <p:cNvPr id="3" name="Tijdelijke aanduiding voor inhoud 2">
            <a:extLst>
              <a:ext uri="{FF2B5EF4-FFF2-40B4-BE49-F238E27FC236}">
                <a16:creationId xmlns:a16="http://schemas.microsoft.com/office/drawing/2014/main" id="{39FDB10E-1410-4B08-8143-AFF0A7C23750}"/>
              </a:ext>
            </a:extLst>
          </p:cNvPr>
          <p:cNvSpPr>
            <a:spLocks noGrp="1"/>
          </p:cNvSpPr>
          <p:nvPr>
            <p:ph sz="half" idx="2"/>
          </p:nvPr>
        </p:nvSpPr>
        <p:spPr>
          <a:xfrm>
            <a:off x="936797" y="2276872"/>
            <a:ext cx="4038600" cy="4525963"/>
          </a:xfrm>
        </p:spPr>
        <p:txBody>
          <a:bodyPr/>
          <a:lstStyle/>
          <a:p>
            <a:r>
              <a:rPr lang="nl-NL" dirty="0"/>
              <a:t>Voor  grotere oppervlakken en asfalteer werkzaamheden</a:t>
            </a:r>
          </a:p>
        </p:txBody>
      </p:sp>
      <p:pic>
        <p:nvPicPr>
          <p:cNvPr id="5" name="Afbeelding 4">
            <a:extLst>
              <a:ext uri="{FF2B5EF4-FFF2-40B4-BE49-F238E27FC236}">
                <a16:creationId xmlns:a16="http://schemas.microsoft.com/office/drawing/2014/main" id="{DF4C5C33-3230-4107-8390-D8FF09EE2CEA}"/>
              </a:ext>
            </a:extLst>
          </p:cNvPr>
          <p:cNvPicPr>
            <a:picLocks noChangeAspect="1"/>
          </p:cNvPicPr>
          <p:nvPr/>
        </p:nvPicPr>
        <p:blipFill>
          <a:blip r:embed="rId4"/>
          <a:stretch>
            <a:fillRect/>
          </a:stretch>
        </p:blipFill>
        <p:spPr>
          <a:xfrm>
            <a:off x="5148064" y="1844824"/>
            <a:ext cx="3312368" cy="2205117"/>
          </a:xfrm>
          <a:prstGeom prst="rect">
            <a:avLst/>
          </a:prstGeom>
        </p:spPr>
      </p:pic>
    </p:spTree>
    <p:extLst>
      <p:ext uri="{BB962C8B-B14F-4D97-AF65-F5344CB8AC3E}">
        <p14:creationId xmlns:p14="http://schemas.microsoft.com/office/powerpoint/2010/main" val="2994487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nl-NL" dirty="0"/>
            </a:br>
            <a:endParaRPr lang="nl-NL" dirty="0"/>
          </a:p>
        </p:txBody>
      </p:sp>
      <p:sp>
        <p:nvSpPr>
          <p:cNvPr id="3" name="Tijdelijke aanduiding voor inhoud 2"/>
          <p:cNvSpPr>
            <a:spLocks noGrp="1"/>
          </p:cNvSpPr>
          <p:nvPr>
            <p:ph idx="1"/>
          </p:nvPr>
        </p:nvSpPr>
        <p:spPr>
          <a:xfrm>
            <a:off x="1259632" y="1052736"/>
            <a:ext cx="6635080" cy="3456384"/>
          </a:xfrm>
        </p:spPr>
        <p:txBody>
          <a:bodyPr>
            <a:noAutofit/>
          </a:bodyPr>
          <a:lstStyle/>
          <a:p>
            <a:pPr marL="0" indent="0">
              <a:buNone/>
            </a:pPr>
            <a:endParaRPr lang="nl-NL" sz="3200" dirty="0"/>
          </a:p>
        </p:txBody>
      </p:sp>
    </p:spTree>
    <p:extLst>
      <p:ext uri="{BB962C8B-B14F-4D97-AF65-F5344CB8AC3E}">
        <p14:creationId xmlns:p14="http://schemas.microsoft.com/office/powerpoint/2010/main" val="2686720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nl-NL" dirty="0"/>
            </a:br>
            <a:endParaRPr lang="nl-NL" dirty="0"/>
          </a:p>
        </p:txBody>
      </p:sp>
      <p:sp>
        <p:nvSpPr>
          <p:cNvPr id="3" name="Tijdelijke aanduiding voor inhoud 2"/>
          <p:cNvSpPr>
            <a:spLocks noGrp="1"/>
          </p:cNvSpPr>
          <p:nvPr>
            <p:ph idx="1"/>
          </p:nvPr>
        </p:nvSpPr>
        <p:spPr/>
        <p:txBody>
          <a:bodyPr/>
          <a:lstStyle/>
          <a:p>
            <a:pPr marL="0" indent="0">
              <a:buNone/>
            </a:pPr>
            <a:endParaRPr lang="nl-NL" dirty="0"/>
          </a:p>
        </p:txBody>
      </p:sp>
    </p:spTree>
    <p:extLst>
      <p:ext uri="{BB962C8B-B14F-4D97-AF65-F5344CB8AC3E}">
        <p14:creationId xmlns:p14="http://schemas.microsoft.com/office/powerpoint/2010/main" val="2560160721"/>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2599</TotalTime>
  <Words>362</Words>
  <Application>Microsoft Office PowerPoint</Application>
  <PresentationFormat>Diavoorstelling (4:3)</PresentationFormat>
  <Paragraphs>44</Paragraphs>
  <Slides>15</Slides>
  <Notes>2</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15</vt:i4>
      </vt:variant>
    </vt:vector>
  </HeadingPairs>
  <TitlesOfParts>
    <vt:vector size="18" baseType="lpstr">
      <vt:lpstr>Arial</vt:lpstr>
      <vt:lpstr>Calibri</vt:lpstr>
      <vt:lpstr>Kantoorthema</vt:lpstr>
      <vt:lpstr>verdichtingsmachines</vt:lpstr>
      <vt:lpstr>Wat is verdichten ?</vt:lpstr>
      <vt:lpstr>4 soorten verdichtings manieren</vt:lpstr>
      <vt:lpstr>Verdichten met een trilstamper</vt:lpstr>
      <vt:lpstr>Trilplaat</vt:lpstr>
      <vt:lpstr>Trilplaten aan tractor</vt:lpstr>
      <vt:lpstr>trilrol</vt:lpstr>
      <vt:lpstr> </vt:lpstr>
      <vt:lpstr> </vt:lpstr>
      <vt:lpstr>PowerPoint-presentatie</vt:lpstr>
      <vt:lpstr> </vt:lpstr>
      <vt:lpstr> </vt:lpstr>
      <vt:lpstr>PowerPoint-presentatie</vt:lpstr>
      <vt:lpstr>PowerPoint-presentatie</vt:lpstr>
      <vt:lpstr>  </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Miriam Oostdijk</dc:creator>
  <cp:lastModifiedBy>Piet de Beijer</cp:lastModifiedBy>
  <cp:revision>157</cp:revision>
  <cp:lastPrinted>2015-09-16T11:22:19Z</cp:lastPrinted>
  <dcterms:created xsi:type="dcterms:W3CDTF">2013-11-15T15:05:42Z</dcterms:created>
  <dcterms:modified xsi:type="dcterms:W3CDTF">2020-09-07T07:16:43Z</dcterms:modified>
</cp:coreProperties>
</file>